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6" r:id="rId11"/>
    <p:sldId id="287" r:id="rId12"/>
    <p:sldId id="288" r:id="rId13"/>
    <p:sldId id="256" r:id="rId14"/>
    <p:sldId id="257" r:id="rId15"/>
    <p:sldId id="259" r:id="rId16"/>
    <p:sldId id="260" r:id="rId17"/>
    <p:sldId id="258" r:id="rId18"/>
    <p:sldId id="261" r:id="rId19"/>
    <p:sldId id="262" r:id="rId20"/>
    <p:sldId id="271" r:id="rId21"/>
    <p:sldId id="263" r:id="rId22"/>
    <p:sldId id="264" r:id="rId23"/>
    <p:sldId id="272" r:id="rId24"/>
    <p:sldId id="265" r:id="rId25"/>
    <p:sldId id="266" r:id="rId26"/>
    <p:sldId id="273" r:id="rId27"/>
    <p:sldId id="267" r:id="rId28"/>
    <p:sldId id="268" r:id="rId29"/>
    <p:sldId id="274" r:id="rId30"/>
    <p:sldId id="269" r:id="rId31"/>
    <p:sldId id="275" r:id="rId32"/>
    <p:sldId id="27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CC66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504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4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2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06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070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07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7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903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09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7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8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rgbClr val="33CCFF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4EEB6-2A96-4063-B884-757ABE4A7900}" type="datetimeFigureOut">
              <a:rPr lang="en-US" smtClean="0"/>
              <a:pPr/>
              <a:t>2/25/2013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9143E-0A88-4867-84E5-E2B41C9232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356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naomiharm.org/05-2Bloom-13+Elem+Posters.pdf" TargetMode="External"/><Relationship Id="rId2" Type="http://schemas.openxmlformats.org/officeDocument/2006/relationships/hyperlink" Target="http://www.readinglady.com/mosaic/tools/QARQuestionAnswerRelationshipTeachingChildrenWheretoSeekAnswerstoQuestions.pdf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locabulary.com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Raising the Level of Questioning in Your Reading Classroom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b="1" dirty="0" smtClean="0"/>
              <a:t>Questioning During Shared Reading Time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“A Bad Rap”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Why was this the sub-heading? </a:t>
            </a:r>
          </a:p>
          <a:p>
            <a:pPr lvl="0"/>
            <a:r>
              <a:rPr lang="en-US" dirty="0" smtClean="0"/>
              <a:t>Should all wild pets be banned? Any exceptions?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Day 4: </a:t>
            </a:r>
            <a:r>
              <a:rPr lang="en-US" dirty="0" smtClean="0"/>
              <a:t>Should wild animals be banned as pets? </a:t>
            </a:r>
          </a:p>
          <a:p>
            <a:pPr lvl="1"/>
            <a:r>
              <a:rPr lang="en-US" dirty="0" smtClean="0"/>
              <a:t>Yes___</a:t>
            </a:r>
          </a:p>
          <a:p>
            <a:pPr lvl="1"/>
            <a:r>
              <a:rPr lang="en-US" dirty="0" smtClean="0"/>
              <a:t>No___</a:t>
            </a:r>
          </a:p>
          <a:p>
            <a:pPr lvl="1"/>
            <a:r>
              <a:rPr lang="en-US" dirty="0" smtClean="0"/>
              <a:t>Share ideas of why or why not? </a:t>
            </a:r>
          </a:p>
          <a:p>
            <a:r>
              <a:rPr lang="en-US" dirty="0" smtClean="0"/>
              <a:t>Read introduction and discuss author’s unique word choice: “People aren’t wild about the idea of exotic pets…” What does wild about mean? (Idiom) </a:t>
            </a:r>
          </a:p>
          <a:p>
            <a:pPr lvl="0"/>
            <a:r>
              <a:rPr lang="en-US" dirty="0" smtClean="0"/>
              <a:t>Read yes and summarize key points</a:t>
            </a:r>
          </a:p>
          <a:p>
            <a:pPr lvl="0"/>
            <a:r>
              <a:rPr lang="en-US" dirty="0" smtClean="0"/>
              <a:t>Read no and summarize key points </a:t>
            </a:r>
          </a:p>
          <a:p>
            <a:pPr lvl="0"/>
            <a:r>
              <a:rPr lang="en-US" dirty="0" smtClean="0"/>
              <a:t>Which side has stronger support and why? </a:t>
            </a:r>
          </a:p>
          <a:p>
            <a:pPr lvl="0"/>
            <a:r>
              <a:rPr lang="en-US" dirty="0" smtClean="0"/>
              <a:t>Should NC put a law in place? Should the US put a law in place and take it out of the state’s hands and why?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Read “An Ancient Army Rises Again”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pPr lvl="0"/>
            <a:r>
              <a:rPr lang="en-US" dirty="0" smtClean="0"/>
              <a:t>Discuss the findings in China. Why were the soldiers created and how many do they think exist? </a:t>
            </a:r>
          </a:p>
          <a:p>
            <a:pPr lvl="0"/>
            <a:r>
              <a:rPr lang="en-US" dirty="0" smtClean="0"/>
              <a:t>Discuss why all the soldiers haven’t been found yet? Allow students to share their ideas. </a:t>
            </a:r>
          </a:p>
          <a:p>
            <a:pPr lvl="0"/>
            <a:r>
              <a:rPr lang="en-US" dirty="0" smtClean="0"/>
              <a:t>Discuss the age of the statues, material they are made of and how they have held up over time. </a:t>
            </a:r>
          </a:p>
          <a:p>
            <a:pPr lvl="0"/>
            <a:r>
              <a:rPr lang="en-US" dirty="0" smtClean="0"/>
              <a:t>Google the clay soldiers and you will find very interesting “find out more” information.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Raising the </a:t>
            </a:r>
            <a:r>
              <a:rPr lang="en-US" dirty="0" smtClean="0">
                <a:solidFill>
                  <a:srgbClr val="000000"/>
                </a:solidFill>
              </a:rPr>
              <a:t>Level </a:t>
            </a:r>
            <a:r>
              <a:rPr lang="en-US" dirty="0">
                <a:solidFill>
                  <a:srgbClr val="000000"/>
                </a:solidFill>
              </a:rPr>
              <a:t>of </a:t>
            </a:r>
            <a:r>
              <a:rPr lang="en-US" dirty="0" smtClean="0">
                <a:solidFill>
                  <a:srgbClr val="000000"/>
                </a:solidFill>
              </a:rPr>
              <a:t>Questioning </a:t>
            </a:r>
            <a:r>
              <a:rPr lang="en-US" dirty="0">
                <a:solidFill>
                  <a:srgbClr val="000000"/>
                </a:solidFill>
              </a:rPr>
              <a:t>D</a:t>
            </a:r>
            <a:r>
              <a:rPr lang="en-US" dirty="0" smtClean="0">
                <a:solidFill>
                  <a:srgbClr val="000000"/>
                </a:solidFill>
              </a:rPr>
              <a:t>uring Guided Reading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7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should we incorporate critical thinking into guided reading lessons?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Common Core emphasizes critical thinking across the curriculum.</a:t>
            </a:r>
          </a:p>
          <a:p>
            <a:r>
              <a:rPr lang="en-US" dirty="0" smtClean="0"/>
              <a:t>All students are capable of critical thinking and should be given opportunities throughout the day to approach the content at a higher level of thinking.</a:t>
            </a:r>
          </a:p>
          <a:p>
            <a:r>
              <a:rPr lang="en-US" dirty="0" smtClean="0"/>
              <a:t>When we set high standards for students by making our instruction rigorous, they will rise to meet our expectations.</a:t>
            </a:r>
          </a:p>
          <a:p>
            <a:r>
              <a:rPr lang="en-US" dirty="0" smtClean="0"/>
              <a:t>Research supports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25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we incorporate critical thinking into guided reading?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Bloom’s Revised Taxonomy</a:t>
            </a:r>
          </a:p>
          <a:p>
            <a:pPr lvl="1"/>
            <a:r>
              <a:rPr lang="en-US" dirty="0" smtClean="0"/>
              <a:t>6 levels of increasingly complex thinking, ranging from remembering basic details to creating something new using knowledge gained from all lower levels</a:t>
            </a:r>
          </a:p>
          <a:p>
            <a:pPr lvl="1"/>
            <a:r>
              <a:rPr lang="en-US" dirty="0" smtClean="0"/>
              <a:t>We should be asking all students questions from all levels.</a:t>
            </a:r>
          </a:p>
          <a:p>
            <a:pPr lvl="1"/>
            <a:r>
              <a:rPr lang="en-US" dirty="0" smtClean="0"/>
              <a:t>The majority of questions we ask tend to come from the lower levels, so we have to intentionally and purposefully plan for higher level questions.</a:t>
            </a:r>
          </a:p>
        </p:txBody>
      </p:sp>
    </p:spTree>
    <p:extLst>
      <p:ext uri="{BB962C8B-B14F-4D97-AF65-F5344CB8AC3E}">
        <p14:creationId xmlns:p14="http://schemas.microsoft.com/office/powerpoint/2010/main" val="48432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QAR (Question-Answer-Relationship)</a:t>
            </a:r>
          </a:p>
          <a:p>
            <a:pPr lvl="1"/>
            <a:r>
              <a:rPr lang="en-US" dirty="0" smtClean="0"/>
              <a:t>Classifies questions into 4 categories based on how and where the answer is found</a:t>
            </a:r>
          </a:p>
          <a:p>
            <a:pPr lvl="1"/>
            <a:r>
              <a:rPr lang="en-US" dirty="0" smtClean="0"/>
              <a:t>Jan Richardson’s Green/Yellow/Red Questioning Strategy is based on QAR</a:t>
            </a:r>
          </a:p>
          <a:p>
            <a:pPr lvl="1"/>
            <a:r>
              <a:rPr lang="en-US" dirty="0" smtClean="0"/>
              <a:t>Students can be taught to answer questions at each level (all levels of Bloom’s), determine which type of question it was (</a:t>
            </a:r>
            <a:r>
              <a:rPr lang="en-US" dirty="0" err="1" smtClean="0"/>
              <a:t>Analying</a:t>
            </a:r>
            <a:r>
              <a:rPr lang="en-US" dirty="0" smtClean="0"/>
              <a:t>, Evaluating), and write their own questions at each level (Applying, Creating).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837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8735973"/>
              </p:ext>
            </p:extLst>
          </p:nvPr>
        </p:nvGraphicFramePr>
        <p:xfrm>
          <a:off x="304800" y="381000"/>
          <a:ext cx="8458200" cy="6426200"/>
        </p:xfrm>
        <a:graphic>
          <a:graphicData uri="http://schemas.openxmlformats.org/drawingml/2006/table">
            <a:tbl>
              <a:tblPr firstRow="1" bandRow="1"/>
              <a:tblGrid>
                <a:gridCol w="1371600"/>
                <a:gridCol w="1676400"/>
                <a:gridCol w="12954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QAR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Bloom’s Taxonomy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Jan Richardson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Questions</a:t>
                      </a:r>
                      <a:endParaRPr lang="en-US" b="1" dirty="0"/>
                    </a:p>
                  </a:txBody>
                  <a:tcPr/>
                </a:tc>
              </a:tr>
              <a:tr h="1305560">
                <a:tc>
                  <a:txBody>
                    <a:bodyPr/>
                    <a:lstStyle/>
                    <a:p>
                      <a:r>
                        <a:rPr lang="en-US" dirty="0" smtClean="0"/>
                        <a:t>Right There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Remembering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Green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Recall,</a:t>
                      </a:r>
                      <a:r>
                        <a:rPr lang="en-US" baseline="0" dirty="0" smtClean="0"/>
                        <a:t> List, Name, Describe, Who is, What is, Where did, When was, Retell, Give an example, Define</a:t>
                      </a:r>
                      <a:endParaRPr lang="en-US" dirty="0"/>
                    </a:p>
                  </a:txBody>
                  <a:tcPr/>
                </a:tc>
              </a:tr>
              <a:tr h="1412240">
                <a:tc>
                  <a:txBody>
                    <a:bodyPr/>
                    <a:lstStyle/>
                    <a:p>
                      <a:r>
                        <a:rPr lang="en-US" dirty="0" smtClean="0"/>
                        <a:t>Think and Search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Remembering</a:t>
                      </a:r>
                    </a:p>
                    <a:p>
                      <a:r>
                        <a:rPr lang="en-US" dirty="0" smtClean="0"/>
                        <a:t>Understanding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Yellow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Summarize, Main idea, Order events, Compare, Contrast, How many times, What examples, Why</a:t>
                      </a:r>
                      <a:r>
                        <a:rPr lang="en-US" baseline="0" dirty="0" smtClean="0"/>
                        <a:t> does, What is the cause/effect</a:t>
                      </a:r>
                      <a:endParaRPr lang="en-US" dirty="0"/>
                    </a:p>
                  </a:txBody>
                  <a:tcPr/>
                </a:tc>
              </a:tr>
              <a:tr h="1879600">
                <a:tc>
                  <a:txBody>
                    <a:bodyPr/>
                    <a:lstStyle/>
                    <a:p>
                      <a:r>
                        <a:rPr lang="en-US" dirty="0" smtClean="0"/>
                        <a:t>Author and 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Applying</a:t>
                      </a:r>
                    </a:p>
                    <a:p>
                      <a:r>
                        <a:rPr lang="en-US" dirty="0" smtClean="0"/>
                        <a:t>Analyzing</a:t>
                      </a:r>
                    </a:p>
                    <a:p>
                      <a:r>
                        <a:rPr lang="en-US" dirty="0" smtClean="0"/>
                        <a:t>Evaluating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Predict, Why did the author..., Do you agree with,</a:t>
                      </a:r>
                      <a:r>
                        <a:rPr lang="en-US" baseline="0" dirty="0" smtClean="0"/>
                        <a:t> What lesson, What character trait, How did the character feel, Infer</a:t>
                      </a:r>
                      <a:endParaRPr lang="en-US" dirty="0"/>
                    </a:p>
                  </a:txBody>
                  <a:tcPr/>
                </a:tc>
              </a:tr>
              <a:tr h="1127760">
                <a:tc>
                  <a:txBody>
                    <a:bodyPr/>
                    <a:lstStyle/>
                    <a:p>
                      <a:r>
                        <a:rPr lang="en-US" dirty="0" smtClean="0"/>
                        <a:t>On My</a:t>
                      </a:r>
                      <a:r>
                        <a:rPr lang="en-US" baseline="0" dirty="0" smtClean="0"/>
                        <a:t> Own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Evaluating</a:t>
                      </a:r>
                    </a:p>
                    <a:p>
                      <a:r>
                        <a:rPr lang="en-US" dirty="0" smtClean="0"/>
                        <a:t>Creating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Have you ever, If you could, What are the pros/cons,</a:t>
                      </a:r>
                      <a:r>
                        <a:rPr lang="en-US" baseline="0" dirty="0" smtClean="0"/>
                        <a:t> How do you feel about, What can be exciting about, What would you do, In your opinion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38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There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These questions can be answered from a single sentence in the text.</a:t>
            </a:r>
          </a:p>
          <a:p>
            <a:r>
              <a:rPr lang="en-US" dirty="0" smtClean="0"/>
              <a:t>The student can point to the answer.</a:t>
            </a:r>
          </a:p>
          <a:p>
            <a:r>
              <a:rPr lang="en-US" dirty="0" smtClean="0"/>
              <a:t>The answer is usually in the same sentence as the question, or uses the same wording as the question</a:t>
            </a:r>
          </a:p>
          <a:p>
            <a:r>
              <a:rPr lang="en-US" dirty="0" smtClean="0"/>
              <a:t>When students begin creating Right There questions, practice turning a fact into a question.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86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partner/table, create 2 Right There questions from </a:t>
            </a:r>
            <a:r>
              <a:rPr lang="en-US" u="sng" dirty="0" smtClean="0"/>
              <a:t>Duke Ellington: A Life in Music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200" dirty="0" smtClean="0"/>
              <a:t>By Erick Montgomery, Houghton Mifflin Leveled Readers, Level Q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59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SCHOLASTIC NEWS/WEEKLY READER: </a:t>
            </a:r>
            <a:r>
              <a:rPr lang="en-US" sz="3600" b="1" dirty="0" smtClean="0"/>
              <a:t>Wild Pets</a:t>
            </a:r>
            <a:br>
              <a:rPr lang="en-US" sz="3600" b="1" dirty="0" smtClean="0"/>
            </a:br>
            <a:r>
              <a:rPr lang="en-US" sz="3600" b="1" dirty="0" smtClean="0"/>
              <a:t>Article: Falling Stars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Day 1: </a:t>
            </a:r>
            <a:r>
              <a:rPr lang="en-US" dirty="0" smtClean="0"/>
              <a:t>What are rules professional athletes must follow?</a:t>
            </a:r>
          </a:p>
          <a:p>
            <a:r>
              <a:rPr lang="en-US" dirty="0" smtClean="0"/>
              <a:t>Why do athletes have rules?</a:t>
            </a:r>
          </a:p>
          <a:p>
            <a:r>
              <a:rPr lang="en-US" dirty="0" smtClean="0"/>
              <a:t>What happens if athletes don’t follow the rules? </a:t>
            </a:r>
          </a:p>
          <a:p>
            <a:r>
              <a:rPr lang="en-US" dirty="0" smtClean="0"/>
              <a:t>Read the article, discuss PEDs (performance enhancing drugs), who is using them, and why they are using them.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was Duke Ellington born?</a:t>
            </a:r>
          </a:p>
          <a:p>
            <a:r>
              <a:rPr lang="en-US" dirty="0" smtClean="0"/>
              <a:t>How old was Duke when he started playing the piano?</a:t>
            </a:r>
          </a:p>
          <a:p>
            <a:r>
              <a:rPr lang="en-US" dirty="0" smtClean="0"/>
              <a:t>What was the name of Duke’s first song?</a:t>
            </a:r>
          </a:p>
          <a:p>
            <a:r>
              <a:rPr lang="en-US" dirty="0" smtClean="0"/>
              <a:t>Define orchestra.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87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and Search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answer is in the text, but not all in one place.</a:t>
            </a:r>
          </a:p>
          <a:p>
            <a:endParaRPr lang="en-US" dirty="0" smtClean="0"/>
          </a:p>
          <a:p>
            <a:r>
              <a:rPr lang="en-US" dirty="0" smtClean="0"/>
              <a:t>You have to search through the book and put pieces together to find the answer.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75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your partner/table, create </a:t>
            </a:r>
            <a:r>
              <a:rPr lang="en-US" dirty="0" smtClean="0"/>
              <a:t>2 Think and Search </a:t>
            </a:r>
            <a:r>
              <a:rPr lang="en-US" dirty="0"/>
              <a:t>questions from </a:t>
            </a:r>
            <a:r>
              <a:rPr lang="en-US" u="sng" dirty="0"/>
              <a:t>Duke Ellington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sz="2200" dirty="0"/>
              <a:t>By Erick Montgomery, Houghton Mifflin Leveled Readers, Level Q</a:t>
            </a:r>
          </a:p>
        </p:txBody>
      </p:sp>
    </p:spTree>
    <p:extLst>
      <p:ext uri="{BB962C8B-B14F-4D97-AF65-F5344CB8AC3E}">
        <p14:creationId xmlns:p14="http://schemas.microsoft.com/office/powerpoint/2010/main" val="103502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music Duke’s Orchestra played.</a:t>
            </a:r>
          </a:p>
          <a:p>
            <a:r>
              <a:rPr lang="en-US" dirty="0" smtClean="0"/>
              <a:t>Who were two famous guest singers who sang or played with Duke’s Orchestra?</a:t>
            </a:r>
          </a:p>
          <a:p>
            <a:r>
              <a:rPr lang="en-US" dirty="0" smtClean="0"/>
              <a:t>What are 3 reasons people still remember Duke Ellington as a famous musician?</a:t>
            </a:r>
          </a:p>
          <a:p>
            <a:r>
              <a:rPr lang="en-US" dirty="0" smtClean="0"/>
              <a:t>“Duke Ellington was the most famous jazz musician of his time.” Support this statement with 3 reasons from the text.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0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and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answer is not in the text.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You have to use your background knowledge and what the author says to answer the question.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21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your partner/table, create 2 </a:t>
            </a:r>
            <a:r>
              <a:rPr lang="en-US" dirty="0" smtClean="0"/>
              <a:t>Author and Me </a:t>
            </a:r>
            <a:r>
              <a:rPr lang="en-US" dirty="0"/>
              <a:t>questions from </a:t>
            </a:r>
            <a:r>
              <a:rPr lang="en-US" u="sng" dirty="0"/>
              <a:t>Duke Ellington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200" dirty="0"/>
              <a:t>By Erick Montgomery, Houghton Mifflin Leveled Readers, Level Q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8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was the author’s purpose for writing this book?</a:t>
            </a:r>
          </a:p>
          <a:p>
            <a:endParaRPr lang="en-US" dirty="0" smtClean="0"/>
          </a:p>
          <a:p>
            <a:r>
              <a:rPr lang="en-US" dirty="0" smtClean="0"/>
              <a:t>How do you think Duke felt when he wrote his first song?</a:t>
            </a:r>
          </a:p>
          <a:p>
            <a:endParaRPr lang="en-US" dirty="0" smtClean="0"/>
          </a:p>
          <a:p>
            <a:r>
              <a:rPr lang="en-US" dirty="0" smtClean="0"/>
              <a:t>What character trait describes Duke?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6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My 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answer is not in the text.</a:t>
            </a:r>
          </a:p>
          <a:p>
            <a:endParaRPr lang="en-US" dirty="0"/>
          </a:p>
          <a:p>
            <a:r>
              <a:rPr lang="en-US" dirty="0" smtClean="0"/>
              <a:t>You have to use your background knowledge to answer the question.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81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With your partner/table, create 2 </a:t>
            </a:r>
            <a:r>
              <a:rPr lang="en-US" dirty="0" smtClean="0"/>
              <a:t>On My Own </a:t>
            </a:r>
            <a:r>
              <a:rPr lang="en-US" dirty="0"/>
              <a:t>questions from </a:t>
            </a:r>
            <a:r>
              <a:rPr lang="en-US" u="sng" dirty="0"/>
              <a:t>Duke Ellington</a:t>
            </a:r>
            <a:r>
              <a:rPr lang="en-US" dirty="0"/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200" dirty="0"/>
              <a:t>By Erick Montgomery, Houghton Mifflin Leveled Readers, Level Q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12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already know about jazz music?</a:t>
            </a:r>
          </a:p>
          <a:p>
            <a:endParaRPr lang="en-US" dirty="0" smtClean="0"/>
          </a:p>
          <a:p>
            <a:r>
              <a:rPr lang="en-US" dirty="0" smtClean="0"/>
              <a:t>If you play an instrument, what is the best thing about creating music?</a:t>
            </a:r>
          </a:p>
          <a:p>
            <a:endParaRPr lang="en-US" dirty="0" smtClean="0"/>
          </a:p>
          <a:p>
            <a:r>
              <a:rPr lang="en-US" dirty="0" smtClean="0"/>
              <a:t>What are the pros and cons of being a musician?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10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HIGHER LEVEL QUESTIONING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Is a 50 game ban and stripping them of victories enough of a punishment for athletes? Why or Why not? </a:t>
            </a:r>
          </a:p>
          <a:p>
            <a:pPr lvl="0"/>
            <a:r>
              <a:rPr lang="en-US" dirty="0" smtClean="0"/>
              <a:t>What punishment would get an athlete’s attention and cause them not to use PEDs? </a:t>
            </a:r>
          </a:p>
          <a:p>
            <a:pPr lvl="0"/>
            <a:r>
              <a:rPr lang="en-US" dirty="0" smtClean="0"/>
              <a:t>Look at the quote in the last paragraph by Travis Tygart, “Nobody wins when an athlete decides to cheat with dangerous performance-enhancing drugs.” Discuss the meaning of the quote. </a:t>
            </a:r>
          </a:p>
          <a:p>
            <a:pPr lvl="0"/>
            <a:r>
              <a:rPr lang="en-US" dirty="0" smtClean="0"/>
              <a:t>Look back at the title. Is it an appropriate one for this article? Why or Why not?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u="sng" dirty="0" smtClean="0"/>
              <a:t>40 Reading Intervention Strategies for K-6 Students: Research Based Support for RTI </a:t>
            </a:r>
            <a:r>
              <a:rPr lang="en-US" dirty="0" smtClean="0"/>
              <a:t>by Elaine K. McEwan-Adkins</a:t>
            </a:r>
          </a:p>
          <a:p>
            <a:r>
              <a:rPr lang="en-US" u="sng" dirty="0" smtClean="0"/>
              <a:t>The Next Step in Guided Reading </a:t>
            </a:r>
            <a:r>
              <a:rPr lang="en-US" dirty="0" smtClean="0"/>
              <a:t>by Jan Richardson</a:t>
            </a:r>
          </a:p>
          <a:p>
            <a:r>
              <a:rPr lang="en-US" dirty="0" smtClean="0"/>
              <a:t>QAR </a:t>
            </a:r>
            <a:r>
              <a:rPr lang="en-US" dirty="0"/>
              <a:t>info and lesson </a:t>
            </a:r>
            <a:r>
              <a:rPr lang="en-US" dirty="0" smtClean="0"/>
              <a:t>resources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www.readinglady.com/mosaic/tools/QARQuestionAnswerRelationshipTeachingChildrenWheretoSeekAnswerstoQuestions.pdf</a:t>
            </a:r>
            <a:endParaRPr lang="en-US" dirty="0" smtClean="0"/>
          </a:p>
          <a:p>
            <a:r>
              <a:rPr lang="en-US" dirty="0" smtClean="0"/>
              <a:t>Bloom’s Taxonomy </a:t>
            </a:r>
            <a:r>
              <a:rPr lang="en-US" dirty="0"/>
              <a:t>posters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naomiharm.org/05-2Bloom-13+Elem+Posters.pdf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7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http://www.flocabulary.com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46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Any Questions??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3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 at Picture of the Week.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What toy does he remind you of and why? Read caption. Would you wear this suit and travel down a mountain? Why or Why not?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Dollar Bill’s Birthday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Day 2: </a:t>
            </a:r>
            <a:r>
              <a:rPr lang="en-US" dirty="0" smtClean="0"/>
              <a:t>Who is on the $1 bill? </a:t>
            </a:r>
          </a:p>
          <a:p>
            <a:r>
              <a:rPr lang="en-US" dirty="0" smtClean="0"/>
              <a:t>Did you know he hasn’t always been on the $1 bill?  </a:t>
            </a:r>
          </a:p>
          <a:p>
            <a:r>
              <a:rPr lang="en-US" dirty="0" smtClean="0"/>
              <a:t>Read the article, discuss who was on the $1 bill, what caused bills (paper money) to be created? </a:t>
            </a:r>
          </a:p>
          <a:p>
            <a:r>
              <a:rPr lang="en-US" dirty="0" smtClean="0"/>
              <a:t>Look at the picture of the old dollar bill and compare it to our $1 bill today under the ELMO.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HIGHER LEVEL QUESTIONING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What problems are there with paper money? Coin money? </a:t>
            </a:r>
          </a:p>
          <a:p>
            <a:pPr lvl="0"/>
            <a:r>
              <a:rPr lang="en-US" dirty="0" smtClean="0"/>
              <a:t>Should we go back to only coins? Why or Why not? </a:t>
            </a:r>
          </a:p>
          <a:p>
            <a:pPr lvl="0"/>
            <a:r>
              <a:rPr lang="en-US" dirty="0" smtClean="0"/>
              <a:t>Look at editorial cartoon. Discuss what the cartoon is and what point it is trying to get across to readers.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Look at “</a:t>
            </a:r>
            <a:r>
              <a:rPr lang="en-US" b="1" dirty="0" smtClean="0"/>
              <a:t>Numbers in the News</a:t>
            </a:r>
            <a:r>
              <a:rPr lang="en-US" dirty="0" smtClean="0"/>
              <a:t>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Which numbers most interests you and why? Which number surprises you and why?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Wild Pets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Day 3: </a:t>
            </a:r>
            <a:r>
              <a:rPr lang="en-US" dirty="0" smtClean="0"/>
              <a:t>Read introductory paragraphs and discuss if wild pets should be kept in people’s homes. What might happen? </a:t>
            </a:r>
          </a:p>
          <a:p>
            <a:r>
              <a:rPr lang="en-US" dirty="0" smtClean="0"/>
              <a:t>Read “Unique Companions” </a:t>
            </a:r>
          </a:p>
          <a:p>
            <a:pPr lvl="0"/>
            <a:r>
              <a:rPr lang="en-US" dirty="0" smtClean="0"/>
              <a:t>Discuss word meaning of domesticated. Look at map and discuss how laws effect our state (no exotic animal law in NC) </a:t>
            </a:r>
          </a:p>
          <a:p>
            <a:pPr lvl="0"/>
            <a:r>
              <a:rPr lang="en-US" dirty="0" smtClean="0"/>
              <a:t>What potential problems it could cause by not having a law?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“Wild Debate”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What caused states to enact a ban? </a:t>
            </a:r>
          </a:p>
          <a:p>
            <a:pPr lvl="1"/>
            <a:r>
              <a:rPr lang="en-US" dirty="0" smtClean="0"/>
              <a:t>Should we wait for a problem and then create a law? Why or why not?  </a:t>
            </a:r>
          </a:p>
          <a:p>
            <a:pPr lvl="0"/>
            <a:r>
              <a:rPr lang="en-US" dirty="0" smtClean="0"/>
              <a:t>Read “Too Much to Handle” </a:t>
            </a:r>
          </a:p>
          <a:p>
            <a:pPr lvl="1"/>
            <a:r>
              <a:rPr lang="en-US" dirty="0" smtClean="0"/>
              <a:t>Discuss why these animals might be too much to handle? 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1394</Words>
  <Application>Microsoft Office PowerPoint</Application>
  <PresentationFormat>On-screen Show (4:3)</PresentationFormat>
  <Paragraphs>174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Raising the Level of Questioning in Your Reading Classroom    </vt:lpstr>
      <vt:lpstr>SCHOLASTIC NEWS/WEEKLY READER: Wild Pets Article: Falling Stars  </vt:lpstr>
      <vt:lpstr>HIGHER LEVEL QUESTIONING</vt:lpstr>
      <vt:lpstr>Look at Picture of the Week.</vt:lpstr>
      <vt:lpstr>The Dollar Bill’s Birthday</vt:lpstr>
      <vt:lpstr>HIGHER LEVEL QUESTIONING</vt:lpstr>
      <vt:lpstr>Look at “Numbers in the News” </vt:lpstr>
      <vt:lpstr>Wild Pets</vt:lpstr>
      <vt:lpstr>Read “Wild Debate” </vt:lpstr>
      <vt:lpstr>Read “A Bad Rap” </vt:lpstr>
      <vt:lpstr>Debate</vt:lpstr>
      <vt:lpstr>Read “An Ancient Army Rises Again”</vt:lpstr>
      <vt:lpstr>Raising the Level of Questioning During Guided Reading</vt:lpstr>
      <vt:lpstr>Why should we incorporate critical thinking into guided reading lessons?</vt:lpstr>
      <vt:lpstr>How can we incorporate critical thinking into guided reading?</vt:lpstr>
      <vt:lpstr>PowerPoint Presentation</vt:lpstr>
      <vt:lpstr>PowerPoint Presentation</vt:lpstr>
      <vt:lpstr>Right There</vt:lpstr>
      <vt:lpstr>Your Turn</vt:lpstr>
      <vt:lpstr>Our Questions</vt:lpstr>
      <vt:lpstr>Think and Search </vt:lpstr>
      <vt:lpstr>Your Turn </vt:lpstr>
      <vt:lpstr>Our Questions</vt:lpstr>
      <vt:lpstr>Author and Me</vt:lpstr>
      <vt:lpstr>Your Turn</vt:lpstr>
      <vt:lpstr>Our Questions</vt:lpstr>
      <vt:lpstr>On My Own</vt:lpstr>
      <vt:lpstr>Your Turn</vt:lpstr>
      <vt:lpstr>Our Questions</vt:lpstr>
      <vt:lpstr>Resources</vt:lpstr>
      <vt:lpstr>Flocabulary</vt:lpstr>
      <vt:lpstr>Any Questions??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molleestout@yahoo.com</dc:creator>
  <cp:lastModifiedBy>Harris, Angela</cp:lastModifiedBy>
  <cp:revision>27</cp:revision>
  <dcterms:created xsi:type="dcterms:W3CDTF">2013-02-13T01:03:49Z</dcterms:created>
  <dcterms:modified xsi:type="dcterms:W3CDTF">2013-02-25T19:27:10Z</dcterms:modified>
</cp:coreProperties>
</file>